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30718206" r:id="rId2"/>
    <p:sldId id="230718207" r:id="rId3"/>
    <p:sldId id="230718208" r:id="rId4"/>
    <p:sldId id="230718209" r:id="rId5"/>
    <p:sldId id="230718210" r:id="rId6"/>
    <p:sldId id="230718211" r:id="rId7"/>
    <p:sldId id="230718212" r:id="rId8"/>
    <p:sldId id="230718213" r:id="rId9"/>
    <p:sldId id="230718214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DFB"/>
    <a:srgbClr val="B1DFFF"/>
    <a:srgbClr val="038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27" autoAdjust="0"/>
    <p:restoredTop sz="94613"/>
  </p:normalViewPr>
  <p:slideViewPr>
    <p:cSldViewPr snapToGrid="0">
      <p:cViewPr>
        <p:scale>
          <a:sx n="120" d="100"/>
          <a:sy n="120" d="100"/>
        </p:scale>
        <p:origin x="14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123A2-7EF5-4F4F-8668-66609A592375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90A99-C9B4-47C4-B309-264DB1D71A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917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93A37C-350F-4AAD-ACA7-070754C9729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2575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7E5FAC-2EAF-10A9-557B-CC7C2509D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826C31-3313-2F9E-1743-94A727FFE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C3ECB5-123E-27FC-89A2-90FCA27E1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50AC11-0F07-09DB-DDD4-E923B676F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1957FD-110F-BE20-3687-9EAAAE89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5FF86FA-C4F1-6AF8-56AD-A342B15AD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0"/>
          </a:blip>
          <a:stretch>
            <a:fillRect/>
          </a:stretch>
        </p:blipFill>
        <p:spPr>
          <a:xfrm>
            <a:off x="0" y="0"/>
            <a:ext cx="12192000" cy="68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53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119846-E7C3-9849-76D0-D475CE360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2CC39C0-FB85-FEAB-C4CB-029557D52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400E96-82D6-1187-4BB0-40A0E194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2CA325-4F7E-F83D-2EAC-993657E89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CB96EB-7440-A43F-21F4-A371F9CA6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18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843CA66-1262-C548-43A7-74590C377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A23D5C-909B-FDA7-9084-CB70A6B3F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EDFC4D-2519-6BC9-7568-39A306D2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01A535-FDC7-766E-E726-37C60032C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76A47D-9114-11E5-0D59-0190A389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424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8353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565894-536D-DC74-75A9-8428FBCDB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3A13EE-0FF5-273B-4BD8-902B22928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AA40AB-2A6D-F61C-500E-DF5B50319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C7FABD-A7CB-A10E-8DC7-60F15A87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34387B-65EC-1AFE-05D5-FD2369196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8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B9B370-A5DD-AB96-3875-276D42EDB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4CC2C67-31E6-DA57-7CDF-C607AE13E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931700-8CE0-3EFF-9B18-2E3EBB7D4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DDE50B-8BE5-ED64-5DE8-557E9E6D8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9B2C66-34A0-EC0A-FA63-28236EB5A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479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A13D12-54E8-9E0D-0E92-2FCEEC26A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DD060E-D171-BA32-BA33-8164FAB3E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B7D8F7-D22A-6418-0F85-ACE490BE1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F507C0-57B1-539A-F4BB-2C58CC9B5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7E3D22-6AE0-1F86-235D-B76F3D24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517C6F-3C67-F053-F5FB-E94C698B2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43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385259-7584-9377-C3D2-4D82D1E87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C4B075-D4CA-A0BB-7B9F-8897D13D0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6FB5E2-831C-F806-462B-06C254BDD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4F70964-E7CA-ADE8-415B-07D9D96F21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7C42DE0-76EC-63AB-EEC1-72F1DBFD4C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648315A-061B-FBC7-5719-D174D9907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3769B0E-5CDE-58B9-4516-C3BEAF71E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541174B-22DB-68F0-2E8E-F5B09BBF5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10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E222C7-53ED-C963-E444-613D108A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5DE0E74-DE16-F43C-8485-33873E70E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91B181-E2F1-F9F5-9A2A-75FAC592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0BD418-108C-5371-CCC0-3E27FBBB2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089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FFF53B-C776-4381-BAF8-C41FB452F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FD612C4-1F0A-C981-FF83-AFA7BA39D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8CD6BC7-252B-DABE-660B-18D3CDE2B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92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5C0E1-774E-FF0E-FD88-3364B041F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153674-96DD-8E30-FE91-C5355121E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975035-0E5C-FB68-123A-0C0E42A61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C94FCC-2F94-1019-0337-B259D230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B046B1-29AB-98C7-5FE7-82712CF6B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0EBAD1-B68B-0DE0-1B7D-A991C2F4E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64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E3305A-D615-6501-E7E2-96ED6A91C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06797D-B265-DB29-6649-2A0E50D00E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BE41E1-2211-FD2C-5F9A-77142CDF0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13AE11-292E-B959-B653-F6AA1360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D58CC1-E1B5-C25C-5162-3EDC29524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32D261-D647-67D0-153C-7804C10AB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56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9C0C971-17A1-4A91-1EA3-66E5D6194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91DC95-50FA-3929-83A8-90099D2AF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BBEA49-6BF9-84FB-D7A0-E797C57AF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F12C05-F7B1-4112-B8D2-E1579DD7163F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0E0565-6791-A8E6-A1B6-1EEAFFFD4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2358B9-23AE-1AA9-587E-CC680397CF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A593B7-B272-4B9E-ADD4-865709645FA1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624CDDD-D013-8230-3EB7-FC45F44CCE0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30000"/>
          </a:blip>
          <a:stretch>
            <a:fillRect/>
          </a:stretch>
        </p:blipFill>
        <p:spPr>
          <a:xfrm>
            <a:off x="0" y="0"/>
            <a:ext cx="12192000" cy="68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286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1134D5B3-75BF-0E2A-A0CF-1E8FAB8584AC}"/>
              </a:ext>
            </a:extLst>
          </p:cNvPr>
          <p:cNvSpPr/>
          <p:nvPr/>
        </p:nvSpPr>
        <p:spPr>
          <a:xfrm>
            <a:off x="993343" y="709484"/>
            <a:ext cx="2212591" cy="457200"/>
          </a:xfrm>
          <a:prstGeom prst="roundRect">
            <a:avLst>
              <a:gd name="adj" fmla="val 45021"/>
            </a:avLst>
          </a:prstGeom>
          <a:solidFill>
            <a:srgbClr val="0680C3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9AD98C10-B7EE-D07A-6741-12E21C879C4A}"/>
              </a:ext>
            </a:extLst>
          </p:cNvPr>
          <p:cNvSpPr/>
          <p:nvPr/>
        </p:nvSpPr>
        <p:spPr>
          <a:xfrm>
            <a:off x="1" y="753855"/>
            <a:ext cx="12192000" cy="353635"/>
          </a:xfrm>
          <a:prstGeom prst="rect">
            <a:avLst/>
          </a:prstGeom>
          <a:gradFill flip="none" rotWithShape="1">
            <a:gsLst>
              <a:gs pos="0">
                <a:sysClr val="window" lastClr="FFFFFF">
                  <a:lumMod val="75000"/>
                </a:sysClr>
              </a:gs>
              <a:gs pos="50000">
                <a:sysClr val="window" lastClr="FFFFFF"/>
              </a:gs>
              <a:gs pos="100000">
                <a:sysClr val="window" lastClr="FFFFFF">
                  <a:lumMod val="85000"/>
                </a:sysClr>
              </a:gs>
            </a:gsLst>
            <a:lin ang="162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13" name="Group 19">
            <a:extLst>
              <a:ext uri="{FF2B5EF4-FFF2-40B4-BE49-F238E27FC236}">
                <a16:creationId xmlns:a16="http://schemas.microsoft.com/office/drawing/2014/main" id="{B60CCBD1-74B7-1997-4C3A-F590DC074D47}"/>
              </a:ext>
            </a:extLst>
          </p:cNvPr>
          <p:cNvGrpSpPr/>
          <p:nvPr/>
        </p:nvGrpSpPr>
        <p:grpSpPr>
          <a:xfrm>
            <a:off x="1122793" y="709352"/>
            <a:ext cx="2362484" cy="4201332"/>
            <a:chOff x="990147" y="2147350"/>
            <a:chExt cx="1744853" cy="4201332"/>
          </a:xfrm>
        </p:grpSpPr>
        <p:sp>
          <p:nvSpPr>
            <p:cNvPr id="14" name="Rectangle 20">
              <a:extLst>
                <a:ext uri="{FF2B5EF4-FFF2-40B4-BE49-F238E27FC236}">
                  <a16:creationId xmlns:a16="http://schemas.microsoft.com/office/drawing/2014/main" id="{57780EE0-0DF6-8B28-CD3B-4F3AA30A8046}"/>
                </a:ext>
              </a:extLst>
            </p:cNvPr>
            <p:cNvSpPr/>
            <p:nvPr/>
          </p:nvSpPr>
          <p:spPr>
            <a:xfrm>
              <a:off x="1007256" y="2604682"/>
              <a:ext cx="1583728" cy="3744000"/>
            </a:xfrm>
            <a:prstGeom prst="rect">
              <a:avLst/>
            </a:prstGeom>
            <a:solidFill>
              <a:srgbClr val="0680C3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15" name="Flowchart: Stored Data 3">
              <a:extLst>
                <a:ext uri="{FF2B5EF4-FFF2-40B4-BE49-F238E27FC236}">
                  <a16:creationId xmlns:a16="http://schemas.microsoft.com/office/drawing/2014/main" id="{BFC2287E-B8D9-50C2-8BAF-3318E6D73ED8}"/>
                </a:ext>
              </a:extLst>
            </p:cNvPr>
            <p:cNvSpPr/>
            <p:nvPr/>
          </p:nvSpPr>
          <p:spPr>
            <a:xfrm rot="10800000">
              <a:off x="990147" y="2147350"/>
              <a:ext cx="1744853" cy="457332"/>
            </a:xfrm>
            <a:custGeom>
              <a:avLst/>
              <a:gdLst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8333 w 10000"/>
                <a:gd name="connsiteY2" fmla="*/ 5000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9111 w 10000"/>
                <a:gd name="connsiteY2" fmla="*/ 4933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841 w 9174"/>
                <a:gd name="connsiteY0" fmla="*/ 0 h 10000"/>
                <a:gd name="connsiteX1" fmla="*/ 9174 w 9174"/>
                <a:gd name="connsiteY1" fmla="*/ 0 h 10000"/>
                <a:gd name="connsiteX2" fmla="*/ 8285 w 9174"/>
                <a:gd name="connsiteY2" fmla="*/ 4933 h 10000"/>
                <a:gd name="connsiteX3" fmla="*/ 9174 w 9174"/>
                <a:gd name="connsiteY3" fmla="*/ 10000 h 10000"/>
                <a:gd name="connsiteX4" fmla="*/ 841 w 9174"/>
                <a:gd name="connsiteY4" fmla="*/ 10000 h 10000"/>
                <a:gd name="connsiteX5" fmla="*/ 2 w 9174"/>
                <a:gd name="connsiteY5" fmla="*/ 5268 h 10000"/>
                <a:gd name="connsiteX6" fmla="*/ 841 w 9174"/>
                <a:gd name="connsiteY6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4" h="10000">
                  <a:moveTo>
                    <a:pt x="841" y="0"/>
                  </a:moveTo>
                  <a:lnTo>
                    <a:pt x="9174" y="0"/>
                  </a:lnTo>
                  <a:cubicBezTo>
                    <a:pt x="8253" y="0"/>
                    <a:pt x="8285" y="2172"/>
                    <a:pt x="8285" y="4933"/>
                  </a:cubicBezTo>
                  <a:cubicBezTo>
                    <a:pt x="8285" y="7694"/>
                    <a:pt x="8253" y="10000"/>
                    <a:pt x="9174" y="10000"/>
                  </a:cubicBezTo>
                  <a:lnTo>
                    <a:pt x="841" y="10000"/>
                  </a:lnTo>
                  <a:cubicBezTo>
                    <a:pt x="-80" y="10000"/>
                    <a:pt x="2" y="8029"/>
                    <a:pt x="2" y="5268"/>
                  </a:cubicBezTo>
                  <a:cubicBezTo>
                    <a:pt x="2" y="2507"/>
                    <a:pt x="-80" y="0"/>
                    <a:pt x="841" y="0"/>
                  </a:cubicBezTo>
                  <a:close/>
                </a:path>
              </a:pathLst>
            </a:custGeom>
            <a:gradFill>
              <a:gsLst>
                <a:gs pos="0">
                  <a:srgbClr val="0680C3">
                    <a:lumMod val="75000"/>
                  </a:srgbClr>
                </a:gs>
                <a:gs pos="50000">
                  <a:srgbClr val="0680C3">
                    <a:lumMod val="90000"/>
                    <a:lumOff val="10000"/>
                  </a:srgbClr>
                </a:gs>
                <a:gs pos="100000">
                  <a:srgbClr val="0680C3">
                    <a:lumMod val="75000"/>
                  </a:srgbClr>
                </a:gs>
              </a:gsLst>
              <a:lin ang="54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+mn-cs"/>
              </a:endParaRPr>
            </a:p>
          </p:txBody>
        </p:sp>
      </p:grpSp>
      <p:sp>
        <p:nvSpPr>
          <p:cNvPr id="22" name="ZoneTexte 21">
            <a:extLst>
              <a:ext uri="{FF2B5EF4-FFF2-40B4-BE49-F238E27FC236}">
                <a16:creationId xmlns:a16="http://schemas.microsoft.com/office/drawing/2014/main" id="{695DA5A6-9219-65BB-581C-54793A17EC79}"/>
              </a:ext>
            </a:extLst>
          </p:cNvPr>
          <p:cNvSpPr txBox="1"/>
          <p:nvPr/>
        </p:nvSpPr>
        <p:spPr>
          <a:xfrm>
            <a:off x="4225100" y="817442"/>
            <a:ext cx="6838405" cy="3894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3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800" b="0" i="0" u="none" strike="noStrike" kern="1200" cap="small" spc="0" normalizeH="0" baseline="0" noProof="0" dirty="0">
                <a:ln w="0"/>
                <a:gradFill>
                  <a:gsLst>
                    <a:gs pos="0">
                      <a:srgbClr val="5B9BD5">
                        <a:lumMod val="50000"/>
                      </a:srgbClr>
                    </a:gs>
                    <a:gs pos="50000">
                      <a:srgbClr val="5B9BD5"/>
                    </a:gs>
                    <a:gs pos="100000">
                      <a:srgbClr val="5B9BD5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Axe</a:t>
            </a:r>
          </a:p>
          <a:p>
            <a:pPr marL="0" marR="0" lvl="3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800" b="0" i="0" u="none" strike="noStrike" kern="1200" cap="small" spc="0" normalizeH="0" baseline="0" noProof="0" dirty="0">
                <a:ln w="0"/>
                <a:gradFill>
                  <a:gsLst>
                    <a:gs pos="0">
                      <a:srgbClr val="5B9BD5">
                        <a:lumMod val="50000"/>
                      </a:srgbClr>
                    </a:gs>
                    <a:gs pos="50000">
                      <a:srgbClr val="5B9BD5"/>
                    </a:gs>
                    <a:gs pos="100000">
                      <a:srgbClr val="5B9BD5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Achats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29C6250-27B1-A176-D173-4D4F0D1EC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311" y="1885506"/>
            <a:ext cx="1989617" cy="15585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D8A5C7E-20AA-9401-C6A9-A2ADC6DFC97B}"/>
              </a:ext>
            </a:extLst>
          </p:cNvPr>
          <p:cNvSpPr txBox="1"/>
          <p:nvPr/>
        </p:nvSpPr>
        <p:spPr>
          <a:xfrm>
            <a:off x="5017874" y="5244387"/>
            <a:ext cx="6288066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altLang="zh-CN" sz="3000" b="1" dirty="0">
                <a:solidFill>
                  <a:srgbClr val="0380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ronSans Light" panose="02000506000000020003" pitchFamily="50" charset="0"/>
                <a:ea typeface="Cambria" panose="02040503050406030204" pitchFamily="18" charset="0"/>
                <a:cs typeface="Arial" panose="020B0604020202020204" pitchFamily="34" charset="0"/>
              </a:rPr>
              <a:t>31 janvier 2026</a:t>
            </a:r>
            <a:endParaRPr lang="en-US" altLang="zh-CN" sz="3000" b="1" dirty="0">
              <a:solidFill>
                <a:srgbClr val="0380C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ronSans Light" panose="02000506000000020003" pitchFamily="50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28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92480"/>
          </a:xfrm>
          <a:prstGeom prst="rect">
            <a:avLst/>
          </a:prstGeom>
          <a:solidFill>
            <a:srgbClr val="EEF2FF"/>
          </a:solidFill>
          <a:ln/>
        </p:spPr>
        <p:txBody>
          <a:bodyPr/>
          <a:lstStyle/>
          <a:p>
            <a:endParaRPr lang="fr-TN" sz="2400"/>
          </a:p>
        </p:txBody>
      </p:sp>
      <p:sp>
        <p:nvSpPr>
          <p:cNvPr id="3" name="Text 1"/>
          <p:cNvSpPr/>
          <p:nvPr/>
        </p:nvSpPr>
        <p:spPr>
          <a:xfrm>
            <a:off x="365760" y="146304"/>
            <a:ext cx="1146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67" b="1" dirty="0">
                <a:solidFill>
                  <a:srgbClr val="4F46E5"/>
                </a:solidFill>
              </a:rPr>
              <a:t>Pilotage Proactif — KPI &amp; Verdicts</a:t>
            </a:r>
            <a:endParaRPr lang="en-US" sz="2667" dirty="0"/>
          </a:p>
        </p:txBody>
      </p:sp>
      <p:sp>
        <p:nvSpPr>
          <p:cNvPr id="4" name="Shape 2"/>
          <p:cNvSpPr/>
          <p:nvPr/>
        </p:nvSpPr>
        <p:spPr>
          <a:xfrm>
            <a:off x="365760" y="975360"/>
            <a:ext cx="2560320" cy="853440"/>
          </a:xfrm>
          <a:prstGeom prst="roundRect">
            <a:avLst>
              <a:gd name="adj" fmla="val 11429"/>
            </a:avLst>
          </a:prstGeom>
          <a:solidFill>
            <a:srgbClr val="ECFDF5"/>
          </a:solidFill>
          <a:ln w="1905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fr-TN" sz="2400"/>
          </a:p>
        </p:txBody>
      </p:sp>
      <p:sp>
        <p:nvSpPr>
          <p:cNvPr id="5" name="Text 3"/>
          <p:cNvSpPr/>
          <p:nvPr/>
        </p:nvSpPr>
        <p:spPr>
          <a:xfrm>
            <a:off x="365760" y="9753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b="1" dirty="0">
                <a:solidFill>
                  <a:srgbClr val="059669"/>
                </a:solidFill>
              </a:rPr>
              <a:t>22</a:t>
            </a:r>
            <a:endParaRPr lang="en-US" sz="2933" dirty="0"/>
          </a:p>
        </p:txBody>
      </p:sp>
      <p:sp>
        <p:nvSpPr>
          <p:cNvPr id="6" name="Text 4"/>
          <p:cNvSpPr/>
          <p:nvPr/>
        </p:nvSpPr>
        <p:spPr>
          <a:xfrm>
            <a:off x="365760" y="1463040"/>
            <a:ext cx="2560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dirty="0">
                <a:solidFill>
                  <a:srgbClr val="059669"/>
                </a:solidFill>
              </a:rPr>
              <a:t>Normal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91840" y="975360"/>
            <a:ext cx="2560320" cy="853440"/>
          </a:xfrm>
          <a:prstGeom prst="roundRect">
            <a:avLst>
              <a:gd name="adj" fmla="val 11429"/>
            </a:avLst>
          </a:prstGeom>
          <a:solidFill>
            <a:srgbClr val="FEF2F2"/>
          </a:solidFill>
          <a:ln w="1905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fr-TN" sz="2400"/>
          </a:p>
        </p:txBody>
      </p:sp>
      <p:sp>
        <p:nvSpPr>
          <p:cNvPr id="8" name="Text 6"/>
          <p:cNvSpPr/>
          <p:nvPr/>
        </p:nvSpPr>
        <p:spPr>
          <a:xfrm>
            <a:off x="3291840" y="9753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b="1" dirty="0">
                <a:solidFill>
                  <a:srgbClr val="DC2626"/>
                </a:solidFill>
              </a:rPr>
              <a:t>13</a:t>
            </a:r>
            <a:endParaRPr lang="en-US" sz="2933" dirty="0"/>
          </a:p>
        </p:txBody>
      </p:sp>
      <p:sp>
        <p:nvSpPr>
          <p:cNvPr id="9" name="Text 7"/>
          <p:cNvSpPr/>
          <p:nvPr/>
        </p:nvSpPr>
        <p:spPr>
          <a:xfrm>
            <a:off x="3291840" y="1463040"/>
            <a:ext cx="2560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dirty="0">
                <a:solidFill>
                  <a:srgbClr val="DC2626"/>
                </a:solidFill>
              </a:rPr>
              <a:t>Sous Min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17920" y="975360"/>
            <a:ext cx="2560320" cy="853440"/>
          </a:xfrm>
          <a:prstGeom prst="roundRect">
            <a:avLst>
              <a:gd name="adj" fmla="val 11429"/>
            </a:avLst>
          </a:prstGeom>
          <a:solidFill>
            <a:srgbClr val="FFFBEB"/>
          </a:solidFill>
          <a:ln w="1905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fr-TN" sz="2400"/>
          </a:p>
        </p:txBody>
      </p:sp>
      <p:sp>
        <p:nvSpPr>
          <p:cNvPr id="11" name="Text 9"/>
          <p:cNvSpPr/>
          <p:nvPr/>
        </p:nvSpPr>
        <p:spPr>
          <a:xfrm>
            <a:off x="6217920" y="9753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b="1" dirty="0">
                <a:solidFill>
                  <a:srgbClr val="D97706"/>
                </a:solidFill>
              </a:rPr>
              <a:t>4</a:t>
            </a:r>
            <a:endParaRPr lang="en-US" sz="2933" dirty="0"/>
          </a:p>
        </p:txBody>
      </p:sp>
      <p:sp>
        <p:nvSpPr>
          <p:cNvPr id="12" name="Text 10"/>
          <p:cNvSpPr/>
          <p:nvPr/>
        </p:nvSpPr>
        <p:spPr>
          <a:xfrm>
            <a:off x="6217920" y="1463040"/>
            <a:ext cx="2560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dirty="0">
                <a:solidFill>
                  <a:srgbClr val="D97706"/>
                </a:solidFill>
              </a:rPr>
              <a:t>Dépassement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9144000" y="975360"/>
            <a:ext cx="2560320" cy="853440"/>
          </a:xfrm>
          <a:prstGeom prst="roundRect">
            <a:avLst>
              <a:gd name="adj" fmla="val 11429"/>
            </a:avLst>
          </a:prstGeom>
          <a:solidFill>
            <a:srgbClr val="F1F5F9"/>
          </a:solidFill>
          <a:ln w="1905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fr-TN" sz="2400"/>
          </a:p>
        </p:txBody>
      </p:sp>
      <p:sp>
        <p:nvSpPr>
          <p:cNvPr id="14" name="Text 12"/>
          <p:cNvSpPr/>
          <p:nvPr/>
        </p:nvSpPr>
        <p:spPr>
          <a:xfrm>
            <a:off x="9144000" y="9753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b="1" dirty="0">
                <a:solidFill>
                  <a:srgbClr val="64748B"/>
                </a:solidFill>
              </a:rPr>
              <a:t>12</a:t>
            </a:r>
            <a:endParaRPr lang="en-US" sz="2933" dirty="0"/>
          </a:p>
        </p:txBody>
      </p:sp>
      <p:sp>
        <p:nvSpPr>
          <p:cNvPr id="15" name="Text 13"/>
          <p:cNvSpPr/>
          <p:nvPr/>
        </p:nvSpPr>
        <p:spPr>
          <a:xfrm>
            <a:off x="9144000" y="1463040"/>
            <a:ext cx="2560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dirty="0">
                <a:solidFill>
                  <a:srgbClr val="64748B"/>
                </a:solidFill>
              </a:rPr>
              <a:t>Sans Proj.</a:t>
            </a:r>
            <a:endParaRPr lang="en-US" sz="12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/>
        </p:nvGraphicFramePr>
        <p:xfrm>
          <a:off x="243840" y="2011680"/>
          <a:ext cx="11704320" cy="4852416"/>
        </p:xfrm>
        <a:graphic>
          <a:graphicData uri="http://schemas.openxmlformats.org/drawingml/2006/table">
            <a:tbl>
              <a:tblPr/>
              <a:tblGrid>
                <a:gridCol w="316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Désignation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Entrepreneur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Montant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Mnt Min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Projeté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Verdict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Lot01 - ULS Gabes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YASMINE TELECOMS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283 605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151 858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117 046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Lot05 - CSC Kebili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TNS SERVICES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219 695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117 890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61 354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Lot06 - CSC Jerba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NADINE TELECOM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595 223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319 390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85 726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Lot07 - CSC Medenine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AFIMTECH PLUS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486 931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261 198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161 983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Lot08 - CSC Sfax Nord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NADINE TELECOM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467 990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251 384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223 131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Lot09 - CSC Sfax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C.S.E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494 530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206 725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174 160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Lot10 - CSC Sfax Medina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SOTRATEL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292 763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156 998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84 302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Lot11 - CSC Tataouine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YASMINE TELECOMS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203 993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109 306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92 108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Lot12 - CSC Tozeur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TNS SERVICES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218 511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117 882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31 186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92480"/>
          </a:xfrm>
          <a:prstGeom prst="rect">
            <a:avLst/>
          </a:prstGeom>
          <a:solidFill>
            <a:srgbClr val="EEF2FF"/>
          </a:solidFill>
          <a:ln/>
        </p:spPr>
        <p:txBody>
          <a:bodyPr/>
          <a:lstStyle/>
          <a:p>
            <a:endParaRPr lang="fr-TN" sz="2400"/>
          </a:p>
        </p:txBody>
      </p:sp>
      <p:sp>
        <p:nvSpPr>
          <p:cNvPr id="3" name="Text 1"/>
          <p:cNvSpPr/>
          <p:nvPr/>
        </p:nvSpPr>
        <p:spPr>
          <a:xfrm>
            <a:off x="365760" y="146304"/>
            <a:ext cx="1146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67" b="1" dirty="0">
                <a:solidFill>
                  <a:srgbClr val="4F46E5"/>
                </a:solidFill>
              </a:rPr>
              <a:t>Pilotage Proactif — Verdicts (2/6)</a:t>
            </a:r>
            <a:endParaRPr lang="en-US" sz="2667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/>
        </p:nvGraphicFramePr>
        <p:xfrm>
          <a:off x="243840" y="938784"/>
          <a:ext cx="11704320" cy="5169408"/>
        </p:xfrm>
        <a:graphic>
          <a:graphicData uri="http://schemas.openxmlformats.org/drawingml/2006/table">
            <a:tbl>
              <a:tblPr/>
              <a:tblGrid>
                <a:gridCol w="316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Désignation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Entrepreneur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Montant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Mnt Min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Projeté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Verdict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Lot12 - CSC Tataouine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SMARTNET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275 176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143 296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96 820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84/2024 : Lot01 - DRT Sfax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AFIMTECH PLUS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E.Partielles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1 110 132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591 060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536 630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84/2024 : Lot02 - DRT Medenine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SIRTTP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E.Partielles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461 716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250 213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15 329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84/2024 : Lot03 - CSC Kebili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TNS SERVICES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E.Partielles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298 952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159 828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43 021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Sous Min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07/2024 : Lot05 - Zone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BEST WORKS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 FTTX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2 377 360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297 170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2 987 809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97706"/>
                          </a:solidFill>
                        </a:rPr>
                        <a:t>Dépassement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Lot01 - CSC Sfax Nord\Sakiet Ezzit - Jebeniana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UTTP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277 382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120 684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292 314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97706"/>
                          </a:solidFill>
                        </a:rPr>
                        <a:t>Dépassement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Lot06 - CSC Jerba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BEST WORKS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405 270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196 844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529 546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97706"/>
                          </a:solidFill>
                        </a:rPr>
                        <a:t>Dépassement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Lot13 - CSC Kebili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SOTEL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129 834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80 914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135 171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D97706"/>
                          </a:solidFill>
                        </a:rPr>
                        <a:t>Dépassement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44/2025 - ULS Gafsa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ATS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279 950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155 945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80/2024 : Lot02 - Zone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SOTEL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Supp Racc FTTX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560 375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92480"/>
          </a:xfrm>
          <a:prstGeom prst="rect">
            <a:avLst/>
          </a:prstGeom>
          <a:solidFill>
            <a:srgbClr val="EEF2FF"/>
          </a:solidFill>
          <a:ln/>
        </p:spPr>
        <p:txBody>
          <a:bodyPr/>
          <a:lstStyle/>
          <a:p>
            <a:endParaRPr lang="fr-TN" sz="2400"/>
          </a:p>
        </p:txBody>
      </p:sp>
      <p:sp>
        <p:nvSpPr>
          <p:cNvPr id="3" name="Text 1"/>
          <p:cNvSpPr/>
          <p:nvPr/>
        </p:nvSpPr>
        <p:spPr>
          <a:xfrm>
            <a:off x="365760" y="146304"/>
            <a:ext cx="1146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67" b="1" dirty="0">
                <a:solidFill>
                  <a:srgbClr val="4F46E5"/>
                </a:solidFill>
              </a:rPr>
              <a:t>Pilotage Proactif — Verdicts (3/6)</a:t>
            </a:r>
            <a:endParaRPr lang="en-US" sz="2667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/>
        </p:nvGraphicFramePr>
        <p:xfrm>
          <a:off x="243840" y="938784"/>
          <a:ext cx="11704320" cy="5169408"/>
        </p:xfrm>
        <a:graphic>
          <a:graphicData uri="http://schemas.openxmlformats.org/drawingml/2006/table">
            <a:tbl>
              <a:tblPr/>
              <a:tblGrid>
                <a:gridCol w="316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Désignation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Entrepreneur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Montant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Mnt Min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Projeté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Verdict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84/2024 : Lot04 - CSC Tataouine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YASMINE TELECOMS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E.Partielles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328 838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163 750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84/2024 : Lot06 - CSC Gafsa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AFIMTECH PLUS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E.Partielles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376 084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202 934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84/2024 : Lot07 - CSC Gabes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YASMINE TELECOMS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E.Partielles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228 981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123 372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16/2025 : Lot01 - CSC Sfax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SOTRATEL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E.Préventif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210 289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123 779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16/2025 : Lot02 - CSC Sfax Medina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2BPW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E.Préventif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241 992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142 668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16/2025 : Lot03 - CSC Sfax Nord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MONDIATEL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E.Préventif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255 687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162 008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16/2025 : Lot04 - CSC Medenine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2BPW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E.Préventif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228 018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115 881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16/2025 : Lot05 - CSC Jerba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YASMINE TELECOMS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E.Préventif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228 959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114 584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16/2025 : Lot06 - CSC Gabes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NADINE TELECOM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E.Préventif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244 878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123 520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16/2025 : Lot08 - CSC Tataouine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TNS SERVICES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E.Préventif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147 949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65 727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92480"/>
          </a:xfrm>
          <a:prstGeom prst="rect">
            <a:avLst/>
          </a:prstGeom>
          <a:solidFill>
            <a:srgbClr val="EEF2FF"/>
          </a:solidFill>
          <a:ln/>
        </p:spPr>
        <p:txBody>
          <a:bodyPr/>
          <a:lstStyle/>
          <a:p>
            <a:endParaRPr lang="fr-TN" sz="2400"/>
          </a:p>
        </p:txBody>
      </p:sp>
      <p:sp>
        <p:nvSpPr>
          <p:cNvPr id="3" name="Text 1"/>
          <p:cNvSpPr/>
          <p:nvPr/>
        </p:nvSpPr>
        <p:spPr>
          <a:xfrm>
            <a:off x="365760" y="146304"/>
            <a:ext cx="1146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67" b="1" dirty="0">
                <a:solidFill>
                  <a:srgbClr val="4F46E5"/>
                </a:solidFill>
              </a:rPr>
              <a:t>Pilotage Proactif — Verdicts (4/6)</a:t>
            </a:r>
            <a:endParaRPr lang="en-US" sz="2667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/>
        </p:nvGraphicFramePr>
        <p:xfrm>
          <a:off x="243840" y="938784"/>
          <a:ext cx="11704320" cy="5218176"/>
        </p:xfrm>
        <a:graphic>
          <a:graphicData uri="http://schemas.openxmlformats.org/drawingml/2006/table">
            <a:tbl>
              <a:tblPr/>
              <a:tblGrid>
                <a:gridCol w="316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Désignation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Entrepreneur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Montant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Mnt Min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Projeté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Verdict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Lot02 - ULS Gabes Zrig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ECHABAKET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216 375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115 802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117 536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58/2024 : Lot04 - ULS Metlaoui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ECHABAKET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Raccordement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149 690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79 210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96 593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76/2024 : Lot01 - DRT Gabes, DRT Sfax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SOTEL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Entretien FO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121 883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40 628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94 401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Lot02 - CSC Sfax Nord\Sfax Nord - Sidi Mansour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PROSET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260 572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112 197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194 125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Lot03 - CSC Sfax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2BPW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446 479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193 608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229 936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Lot04 - CSC Sfax Medina\Sfax Centre-ville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C.S.E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243 070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108 985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199 494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Lot05 - CSC Sfax Medina\Mahres et Kerkennah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MONDIATEL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257 993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120 633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123 823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Lot07 - CSC Medenine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SMARTNET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471 974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191 649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260 888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Lot08 - ULS Gabes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TNS SERVICES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194 900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115 596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170 583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Lot09 - ULS Gabes Zrig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SOTEL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123 685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66 742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77 523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92480"/>
          </a:xfrm>
          <a:prstGeom prst="rect">
            <a:avLst/>
          </a:prstGeom>
          <a:solidFill>
            <a:srgbClr val="EEF2FF"/>
          </a:solidFill>
          <a:ln/>
        </p:spPr>
        <p:txBody>
          <a:bodyPr/>
          <a:lstStyle/>
          <a:p>
            <a:endParaRPr lang="fr-TN" sz="2400"/>
          </a:p>
        </p:txBody>
      </p:sp>
      <p:sp>
        <p:nvSpPr>
          <p:cNvPr id="3" name="Text 1"/>
          <p:cNvSpPr/>
          <p:nvPr/>
        </p:nvSpPr>
        <p:spPr>
          <a:xfrm>
            <a:off x="365760" y="146304"/>
            <a:ext cx="1146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67" b="1" dirty="0">
                <a:solidFill>
                  <a:srgbClr val="4F46E5"/>
                </a:solidFill>
              </a:rPr>
              <a:t>Pilotage Proactif — Verdicts (5/6)</a:t>
            </a:r>
            <a:endParaRPr lang="en-US" sz="2667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/>
        </p:nvGraphicFramePr>
        <p:xfrm>
          <a:off x="243840" y="938784"/>
          <a:ext cx="11704320" cy="5096256"/>
        </p:xfrm>
        <a:graphic>
          <a:graphicData uri="http://schemas.openxmlformats.org/drawingml/2006/table">
            <a:tbl>
              <a:tblPr/>
              <a:tblGrid>
                <a:gridCol w="316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Désignation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Entrepreneur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Montant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Mnt Min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Projeté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Verdict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Lot10 - ULS Gafsa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PROSET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215 464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123 305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159 725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Lot11 - ULS Metlaoui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C.S.E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154 361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88 284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117 439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66/2024 : Lot14 - CSC Tozeur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NADINE TELECOM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E.Curatif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79 999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39 999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72 531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06/2025 - CSC Gabes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SMARTNET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Modernisation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523 218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462 095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22/2025 - CSC Gafsa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SOTEL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Modernisation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208 894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216 729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02/2025 - CSC Kebili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SOTEL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Modernisation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190 246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218 376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12/2025 - DRT Medenine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NADINE TELECOM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Modernisation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351 375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280 953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29/2025 : Lot 01 - CSC Sfax Medina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BEST WORKS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Modernisation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260 947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244 336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29/2025 : Lot 02 - CSC Sfax Nord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ATS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Modernisation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194 834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181 296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29/2025 : Lot 03 - CSC Sfax Sud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MONDIATEL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Modernisation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269 999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455 119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92480"/>
          </a:xfrm>
          <a:prstGeom prst="rect">
            <a:avLst/>
          </a:prstGeom>
          <a:solidFill>
            <a:srgbClr val="EEF2FF"/>
          </a:solidFill>
          <a:ln/>
        </p:spPr>
        <p:txBody>
          <a:bodyPr/>
          <a:lstStyle/>
          <a:p>
            <a:endParaRPr lang="fr-TN" sz="2400"/>
          </a:p>
        </p:txBody>
      </p:sp>
      <p:sp>
        <p:nvSpPr>
          <p:cNvPr id="3" name="Text 1"/>
          <p:cNvSpPr/>
          <p:nvPr/>
        </p:nvSpPr>
        <p:spPr>
          <a:xfrm>
            <a:off x="365760" y="146304"/>
            <a:ext cx="1146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67" b="1" dirty="0">
                <a:solidFill>
                  <a:srgbClr val="4F46E5"/>
                </a:solidFill>
              </a:rPr>
              <a:t>Pilotage Proactif — Verdicts (6/6)</a:t>
            </a:r>
            <a:endParaRPr lang="en-US" sz="2667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/>
        </p:nvGraphicFramePr>
        <p:xfrm>
          <a:off x="243840" y="938784"/>
          <a:ext cx="11704320" cy="1389888"/>
        </p:xfrm>
        <a:graphic>
          <a:graphicData uri="http://schemas.openxmlformats.org/drawingml/2006/table">
            <a:tbl>
              <a:tblPr/>
              <a:tblGrid>
                <a:gridCol w="316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Désignation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Entrepreneur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Montant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Mnt Min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Projeté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Verdict</a:t>
                      </a:r>
                      <a:endParaRPr lang="en-US" sz="13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31/2025 - CSC Tataouine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ATS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Modernisation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156 038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109 227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2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AO 84/2024 : Lot05 - CSC Tozeur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TNS SERVICES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E.Partielles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298 936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171 129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297 843 DT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Normal</a:t>
                      </a:r>
                      <a:endParaRPr lang="en-US" sz="1200" dirty="0"/>
                    </a:p>
                  </a:txBody>
                  <a:tcPr marL="121920" marR="121920" marT="60960" marB="60960" anchor="ctr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792480"/>
          </a:xfrm>
          <a:prstGeom prst="rect">
            <a:avLst/>
          </a:prstGeom>
          <a:solidFill>
            <a:srgbClr val="FEE2E2"/>
          </a:solidFill>
          <a:ln/>
        </p:spPr>
        <p:txBody>
          <a:bodyPr/>
          <a:lstStyle/>
          <a:p>
            <a:endParaRPr lang="fr-TN" sz="2400"/>
          </a:p>
        </p:txBody>
      </p:sp>
      <p:sp>
        <p:nvSpPr>
          <p:cNvPr id="3" name="Text 1"/>
          <p:cNvSpPr/>
          <p:nvPr/>
        </p:nvSpPr>
        <p:spPr>
          <a:xfrm>
            <a:off x="365760" y="146304"/>
            <a:ext cx="1146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67" b="1" dirty="0">
                <a:solidFill>
                  <a:srgbClr val="DC2626"/>
                </a:solidFill>
              </a:rPr>
              <a:t>Alertes Proactives</a:t>
            </a:r>
            <a:endParaRPr lang="en-US" sz="2667" dirty="0"/>
          </a:p>
        </p:txBody>
      </p:sp>
      <p:sp>
        <p:nvSpPr>
          <p:cNvPr id="4" name="Text 2"/>
          <p:cNvSpPr/>
          <p:nvPr/>
        </p:nvSpPr>
        <p:spPr>
          <a:xfrm>
            <a:off x="487680" y="1036320"/>
            <a:ext cx="1121664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b="1" dirty="0">
                <a:solidFill>
                  <a:srgbClr val="7C3AED"/>
                </a:solidFill>
              </a:rPr>
              <a:t>★ Régions sans Modernisation : Tozeur</a:t>
            </a:r>
            <a:endParaRPr lang="en-US" sz="1467" dirty="0"/>
          </a:p>
        </p:txBody>
      </p:sp>
      <p:sp>
        <p:nvSpPr>
          <p:cNvPr id="5" name="Text 3"/>
          <p:cNvSpPr/>
          <p:nvPr/>
        </p:nvSpPr>
        <p:spPr>
          <a:xfrm>
            <a:off x="487680" y="1524000"/>
            <a:ext cx="1121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b="1" dirty="0">
                <a:solidFill>
                  <a:srgbClr val="DC2626"/>
                </a:solidFill>
              </a:rPr>
              <a:t>▼ Top Sous Montant Min (13)</a:t>
            </a:r>
            <a:endParaRPr lang="en-US" sz="1467" dirty="0"/>
          </a:p>
        </p:txBody>
      </p:sp>
      <p:sp>
        <p:nvSpPr>
          <p:cNvPr id="6" name="Text 4"/>
          <p:cNvSpPr/>
          <p:nvPr/>
        </p:nvSpPr>
        <p:spPr>
          <a:xfrm>
            <a:off x="609600" y="1950720"/>
            <a:ext cx="109728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374151"/>
                </a:solidFill>
              </a:rPr>
              <a:t>  AO 58/2024 : Lot01 - ULS Gabes — YASMINE TELECOMS [Raccordement] → Écart: -34 812 DT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09600" y="2292096"/>
            <a:ext cx="109728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374151"/>
                </a:solidFill>
              </a:rPr>
              <a:t>  AO 58/2024 : Lot05 - CSC Kebili — TNS SERVICES [Raccordement] → Écart: -56 536 DT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09600" y="2633472"/>
            <a:ext cx="109728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374151"/>
                </a:solidFill>
              </a:rPr>
              <a:t>  AO 58/2024 : Lot06 - CSC Jerba — NADINE TELECOM [Raccordement] → Écart: -233 664 DT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09600" y="2974848"/>
            <a:ext cx="109728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374151"/>
                </a:solidFill>
              </a:rPr>
              <a:t>  AO 58/2024 : Lot07 - CSC Medenine — AFIMTECH PLUS [Raccordement] → Écart: -99 215 DT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09600" y="3316224"/>
            <a:ext cx="109728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374151"/>
                </a:solidFill>
              </a:rPr>
              <a:t>  AO 58/2024 : Lot08 - CSC Sfax Nord — NADINE TELECOM [Raccordement] → Écart: -28 253 DT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7680" y="3779520"/>
            <a:ext cx="1121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b="1" dirty="0">
                <a:solidFill>
                  <a:srgbClr val="D97706"/>
                </a:solidFill>
              </a:rPr>
              <a:t>▲ Top Dépassement Montant Max (4)</a:t>
            </a:r>
            <a:endParaRPr lang="en-US" sz="1467" dirty="0"/>
          </a:p>
        </p:txBody>
      </p:sp>
      <p:sp>
        <p:nvSpPr>
          <p:cNvPr id="12" name="Text 10"/>
          <p:cNvSpPr/>
          <p:nvPr/>
        </p:nvSpPr>
        <p:spPr>
          <a:xfrm>
            <a:off x="609600" y="4206240"/>
            <a:ext cx="109728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374151"/>
                </a:solidFill>
              </a:rPr>
              <a:t>  AO 07/2024 : Lot05 - Zone Sud — BEST WORKS [Racc FTTX] → Surplus: +610 449 DT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09600" y="4547616"/>
            <a:ext cx="109728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374151"/>
                </a:solidFill>
              </a:rPr>
              <a:t>  AO 66/2024 : Lot01 - CSC Sfax Nord\Sakiet Ezzit - Jebeniana — UTTP [E.Curatif] → Surplus: +14 932 DT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09600" y="4888992"/>
            <a:ext cx="109728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374151"/>
                </a:solidFill>
              </a:rPr>
              <a:t>  AO 66/2024 : Lot06 - CSC Jerba — BEST WORKS [E.Curatif] → Surplus: +124 276 DT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09600" y="5230368"/>
            <a:ext cx="109728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374151"/>
                </a:solidFill>
              </a:rPr>
              <a:t>  AO 66/2024 : Lot13 - CSC Kebili — SOTEL SUD [E.Curatif] → Surplus: +5 337 DT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Région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Alerte</a:t>
                      </a:r>
                    </a:p>
                  </a:txBody>
                  <a:tcPr anchor="ctr">
                    <a:solidFill>
                      <a:srgbClr val="DC26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Lot03 - CSC Sfax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MONDIATEL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83j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★ Critique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Kebili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02/2025 : Lot00 - CSC Kebili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08/05/2025 → 07/05/2026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█████████░ 94%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77j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★ Critique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Zone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07/2024 : Lot05 - Zone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 FTTX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30/07/2025 → 29/07/2026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███████░░░ 74%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160j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Attention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Gabes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06/2025 : Lot00 - CSC Gabes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SMARTNET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20/06/2025 → 19/06/2026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62%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120j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★ Attention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Lot01 - CSC Sfax Medina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83j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★ Attention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Sfax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Lot02 - CSC Sfax Nord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ATS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83j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★ Attention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Gafsa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22/2025 : Lot00 - CSC Gafsa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06/09/2025 → 05/09/2026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█████░░░░░ 50%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198j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★ Attention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Medenine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12/2025 : Lot00 - DRT Medenine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18/07/2025 → 17/07/2026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█████░░░░░ 50%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148j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45309"/>
                          </a:solidFill>
                        </a:rPr>
                        <a:t>★ Attention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Tozeur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★ région sans Marché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i="1">
                          <a:solidFill>
                            <a:srgbClr val="B91C1C"/>
                          </a:solidFill>
                        </a:rPr>
                        <a:t>* La région devra procéder au lancement d'un marché Modernisation (Directive de la DCS)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Shape 0">
            <a:extLst>
              <a:ext uri="{FF2B5EF4-FFF2-40B4-BE49-F238E27FC236}">
                <a16:creationId xmlns:a16="http://schemas.microsoft.com/office/drawing/2014/main" id="{3E09E3B3-FD32-B8FF-15F3-B727D5C1BAC6}"/>
              </a:ext>
            </a:extLst>
          </p:cNvPr>
          <p:cNvSpPr/>
          <p:nvPr/>
        </p:nvSpPr>
        <p:spPr>
          <a:xfrm>
            <a:off x="0" y="14030"/>
            <a:ext cx="12192000" cy="762147"/>
          </a:xfrm>
          <a:prstGeom prst="rect">
            <a:avLst/>
          </a:prstGeom>
          <a:solidFill>
            <a:srgbClr val="FEE2E2"/>
          </a:solidFill>
          <a:ln/>
        </p:spPr>
        <p:txBody>
          <a:bodyPr/>
          <a:lstStyle/>
          <a:p>
            <a:endParaRPr lang="fr-TN"/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F4B3656B-90C6-99ED-D68E-C922F15B5632}"/>
              </a:ext>
            </a:extLst>
          </p:cNvPr>
          <p:cNvSpPr/>
          <p:nvPr/>
        </p:nvSpPr>
        <p:spPr>
          <a:xfrm>
            <a:off x="274320" y="109727"/>
            <a:ext cx="11460480" cy="5704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C41E3A"/>
                </a:solidFill>
              </a:rPr>
              <a:t>Alertes Consommation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>
            <a:extLst>
              <a:ext uri="{FF2B5EF4-FFF2-40B4-BE49-F238E27FC236}">
                <a16:creationId xmlns:a16="http://schemas.microsoft.com/office/drawing/2014/main" id="{020434DD-D848-527C-81C1-874860964188}"/>
              </a:ext>
            </a:extLst>
          </p:cNvPr>
          <p:cNvSpPr/>
          <p:nvPr/>
        </p:nvSpPr>
        <p:spPr>
          <a:xfrm>
            <a:off x="0" y="0"/>
            <a:ext cx="12192000" cy="822960"/>
          </a:xfrm>
          <a:prstGeom prst="rect">
            <a:avLst/>
          </a:prstGeom>
          <a:solidFill>
            <a:srgbClr val="DBEAFE"/>
          </a:solidFill>
          <a:ln/>
        </p:spPr>
        <p:txBody>
          <a:bodyPr/>
          <a:lstStyle/>
          <a:p>
            <a:endParaRPr lang="fr-TN"/>
          </a:p>
        </p:txBody>
      </p:sp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rPr dirty="0" err="1"/>
              <a:t>Marchés</a:t>
            </a:r>
            <a:r>
              <a:rPr dirty="0"/>
              <a:t> RLA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vigueur</a:t>
            </a:r>
            <a:r>
              <a:rPr dirty="0"/>
              <a:t> - CAPEX - Janvier 2026 (1/3)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Lot01 - ULS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26/06/2025 → 25/06/2026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126j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Lot02 - ULS Gabes Zrig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ECHABAKET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02/07/2025 → 01/07/2026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132j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32%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36%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44/2025 : Lot00 - ULS Gafsa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30/01/2026 → 29/01/2027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344j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Lot04 - ULS Metlaoui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ECHABAKET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25/06/2025 → 24/06/2026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125j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44%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Lot05 - CSC Kebili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26/06/2025 → 25/06/2026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126j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19%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Lot06 - CSC Jerba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02/09/2025 → 01/09/2026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194j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7%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Lot07 - CSC Medenine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AFIMTECH PLUS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16/08/2025 → 15/08/2026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177j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18%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Lot08 - CSC Sfax Nord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26/06/2025 → 25/06/2026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126j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32%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32%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Lot09 - CSC Sfax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C.S.E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03/07/2025 → 02/07/2026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Lot10 - CSC Sfax Medina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SOTRATEL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18/06/2025 → 17/06/2026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118j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>
            <a:extLst>
              <a:ext uri="{FF2B5EF4-FFF2-40B4-BE49-F238E27FC236}">
                <a16:creationId xmlns:a16="http://schemas.microsoft.com/office/drawing/2014/main" id="{11746403-B09C-1FB7-2BA7-07E3E931C044}"/>
              </a:ext>
            </a:extLst>
          </p:cNvPr>
          <p:cNvSpPr/>
          <p:nvPr/>
        </p:nvSpPr>
        <p:spPr>
          <a:xfrm>
            <a:off x="0" y="0"/>
            <a:ext cx="12192000" cy="822960"/>
          </a:xfrm>
          <a:prstGeom prst="rect">
            <a:avLst/>
          </a:prstGeom>
          <a:solidFill>
            <a:srgbClr val="DBEAFE"/>
          </a:solidFill>
          <a:ln/>
        </p:spPr>
        <p:txBody>
          <a:bodyPr/>
          <a:lstStyle/>
          <a:p>
            <a:endParaRPr lang="fr-TN"/>
          </a:p>
        </p:txBody>
      </p:sp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CAPEX - Janvier 2026 (2/3)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Lot11 - CSC Tataouine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04/07/2025 → 03/07/2026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Raccordement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58/2024 : Lot12 - CSC Tozeur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28/06/2025 → 27/06/2026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128j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8%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10%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Racc FTTX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07/2024 : Lot05 - Zone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30/07/2025 → 29/07/2026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160j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17%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███████░░░ 74%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Supp Racc FTTX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80/2024 : Lot02 - Zone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23/09/2025 → 22/09/2026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215j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06/2025 : Lot00 - CSC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SMARTNET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20/06/2025 → 19/06/2026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120j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█████░░░░░ 53%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62%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22/2025 : Lot00 - CSC Gafsa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06/09/2025 → 05/09/2026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198j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█████░░░░░ 50%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█████░░░░░ 50%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02/2025 : Lot00 - CSC Kebili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08/05/2025 → 07/05/2026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77j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████████░░ 81%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█████████░ 94%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12/2025 : Lot00 - DRT Medenine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18/07/2025 → 17/07/2026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148j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█████░░░░░ 50%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█████░░░░░ 50%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Lot01 - CSC Sfax Medina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83j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Lot02 - CSC Sfax Nord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ATS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83j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45309"/>
                          </a:solidFill>
                        </a:rPr>
                        <a:t>██████░░░░ 55%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>
            <a:extLst>
              <a:ext uri="{FF2B5EF4-FFF2-40B4-BE49-F238E27FC236}">
                <a16:creationId xmlns:a16="http://schemas.microsoft.com/office/drawing/2014/main" id="{B8B585DA-5743-AEEE-29C6-844C1E0FA2F8}"/>
              </a:ext>
            </a:extLst>
          </p:cNvPr>
          <p:cNvSpPr/>
          <p:nvPr/>
        </p:nvSpPr>
        <p:spPr>
          <a:xfrm>
            <a:off x="0" y="0"/>
            <a:ext cx="12192000" cy="822960"/>
          </a:xfrm>
          <a:prstGeom prst="rect">
            <a:avLst/>
          </a:prstGeom>
          <a:solidFill>
            <a:srgbClr val="DBEAFE"/>
          </a:solidFill>
          <a:ln/>
        </p:spPr>
        <p:txBody>
          <a:bodyPr/>
          <a:lstStyle/>
          <a:p>
            <a:endParaRPr lang="fr-TN"/>
          </a:p>
        </p:txBody>
      </p:sp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CAPEX - Janvier 2026 (3/3)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29/2025 : Lot03 - CSC Sfax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MONDIATEL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14/11/2025 → 13/05/2026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83j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B91C1C"/>
                          </a:solidFill>
                        </a:rPr>
                        <a:t>██████████ 100%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Modernisation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31/2025 : Lot00 - CSC Tataouine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ATS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14/10/2025 → 13/05/2026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83j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46%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Lot01 - DRT Sfax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AFIMTECH PLUS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25/12/2025 → 24/12/2026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308j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Lot02 - DRT Medenine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SIRTTP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07/01/2026 → 06/01/2027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321j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Lot03 - CSC Kebili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09/01/2026 → 08/01/2027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323j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Lot04 - CSC Tataouine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13/01/2026 → 12/01/2027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327j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Lot05 - CSC Tozeur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09/01/2026 → 08/01/2027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323j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14%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Lot06 - CSC Gafsa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AFIMTECH PLUS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31/12/2025 → 30/12/2026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314j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E.Partielles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84/2024 : Lot07 - CSC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03/01/2026 → 03/01/2027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318j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>
            <a:extLst>
              <a:ext uri="{FF2B5EF4-FFF2-40B4-BE49-F238E27FC236}">
                <a16:creationId xmlns:a16="http://schemas.microsoft.com/office/drawing/2014/main" id="{4F7FFE4A-167D-C7E2-BC37-741911D73BD3}"/>
              </a:ext>
            </a:extLst>
          </p:cNvPr>
          <p:cNvSpPr/>
          <p:nvPr/>
        </p:nvSpPr>
        <p:spPr>
          <a:xfrm>
            <a:off x="-1" y="0"/>
            <a:ext cx="11908465" cy="822960"/>
          </a:xfrm>
          <a:prstGeom prst="rect">
            <a:avLst/>
          </a:prstGeom>
          <a:solidFill>
            <a:srgbClr val="E0F2FE"/>
          </a:solidFill>
          <a:ln/>
        </p:spPr>
        <p:txBody>
          <a:bodyPr/>
          <a:lstStyle/>
          <a:p>
            <a:endParaRPr lang="fr-TN"/>
          </a:p>
        </p:txBody>
      </p:sp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OPEX - Janvier 2026 (1/3)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Entretien FO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76/2024 : Lot01 - DRT Gabes, DRT Sfax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13/08/2025 → 12/08/2026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174j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Lot01 - CSC Sfax Nord\Sakiet Ezzit - Jebeniana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UTTP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01/08/2025 → 31/07/2026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162j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61%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61%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Lot02 - CSC Sfax Nord\Sfax Nord - Sidi Mansour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PROSET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07/08/2025 → 06/08/2026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168j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Lot03 - CSC Sfax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2BPW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16/08/2025 → 15/08/2026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177j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28%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28%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Lot04 - CSC Sfax Medina\Sfax Centre-ville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C.S.E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19/08/2025 → 18/08/2026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180j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Lot05 - CSC Sfax Medina\Mahres et Kerkennah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MONDIATEL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19/08/2025 → 18/08/2026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180j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26%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26%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Lot06 - CSC Jerba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BEST WORKS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21/08/2025 → 20/08/2026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182j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██████░░░░ 56%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███████░░░ 69%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Lot07 - CSC Medenine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SMARTNET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21/08/2025 → 20/08/2026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182j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22%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29%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Lot08 - ULS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20/08/2025 → 19/08/2026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181j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46%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Lot09 - ULS Gabes Zrig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12/08/2025 → 11/08/2026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173j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28%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>
            <a:extLst>
              <a:ext uri="{FF2B5EF4-FFF2-40B4-BE49-F238E27FC236}">
                <a16:creationId xmlns:a16="http://schemas.microsoft.com/office/drawing/2014/main" id="{7FE9D1E5-02AE-01D3-EF81-E56CB329EC1F}"/>
              </a:ext>
            </a:extLst>
          </p:cNvPr>
          <p:cNvSpPr/>
          <p:nvPr/>
        </p:nvSpPr>
        <p:spPr>
          <a:xfrm>
            <a:off x="-1" y="0"/>
            <a:ext cx="11908465" cy="822960"/>
          </a:xfrm>
          <a:prstGeom prst="rect">
            <a:avLst/>
          </a:prstGeom>
          <a:solidFill>
            <a:srgbClr val="E0F2FE"/>
          </a:solidFill>
          <a:ln/>
        </p:spPr>
        <p:txBody>
          <a:bodyPr/>
          <a:lstStyle/>
          <a:p>
            <a:endParaRPr lang="fr-TN"/>
          </a:p>
        </p:txBody>
      </p:sp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OPEX - Janvier 2026 (2/3)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Lot10 - ULS Gafsa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PROSET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20/08/2025 → 19/08/2026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181j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31%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Lot11 - ULS Metlaoui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C.S.E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19/08/2025 → 18/08/2026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180j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37%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Lot12 - CSC Tataouine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SMARTNET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04/09/2025 → 03/09/2026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196j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█░░░░░░░░░ 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██░░░░░░░░ 17%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Lot13 - CSC Kebili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SOTEL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26/08/2025 → 25/08/2026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187j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███░░░░░░░ 25%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53%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E.Curatif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66/2024 : Lot14 - CSC Tozeur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02/08/2025 → 01/08/2026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163j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████░░░░░░ 42%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█████░░░░░ 52%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Lot01 - CSC Sfax Sud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SOTRATEL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06/02/2026 → 05/02/2027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351j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Lot02 - CSC Sfax Medina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2BPW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18/02/2026 → 17/02/2027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363j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Lot03 - CSC Sfax Nord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MONDIATEL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19/02/2026 → 18/02/2027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364j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Lot04 - CSC Medenine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2BPW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18/02/2026 → 17/02/2027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363j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Lot05 - CSC Jerba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YASMINE TELECOM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17/02/2026 → 16/02/2027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362j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>
            <a:extLst>
              <a:ext uri="{FF2B5EF4-FFF2-40B4-BE49-F238E27FC236}">
                <a16:creationId xmlns:a16="http://schemas.microsoft.com/office/drawing/2014/main" id="{7C657204-A3AA-F425-C549-9612CA282D3D}"/>
              </a:ext>
            </a:extLst>
          </p:cNvPr>
          <p:cNvSpPr/>
          <p:nvPr/>
        </p:nvSpPr>
        <p:spPr>
          <a:xfrm>
            <a:off x="-1" y="0"/>
            <a:ext cx="11908465" cy="822960"/>
          </a:xfrm>
          <a:prstGeom prst="rect">
            <a:avLst/>
          </a:prstGeom>
          <a:solidFill>
            <a:srgbClr val="E0F2FE"/>
          </a:solidFill>
          <a:ln/>
        </p:spPr>
        <p:txBody>
          <a:bodyPr/>
          <a:lstStyle/>
          <a:p>
            <a:endParaRPr lang="fr-TN"/>
          </a:p>
        </p:txBody>
      </p:sp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t>Marchés RLA en vigueur - OPEX - Janvier 2026 (3/3)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Période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Délai PO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Fin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Avt Phy</a:t>
                      </a:r>
                    </a:p>
                  </a:txBody>
                  <a:tcPr anchor="ctr">
                    <a:solidFill>
                      <a:srgbClr val="0C4A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Lot06 - CSC Gabes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NADINE TELECOM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17/02/2026 → 16/02/2027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362j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Lot08 - CSC Tataouine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TNS SERVICES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19/02/2026 → 18/02/2027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364j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047857"/>
                          </a:solidFill>
                        </a:rPr>
                        <a:t>░░░░░░░░░░ 0%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>
            <a:extLst>
              <a:ext uri="{FF2B5EF4-FFF2-40B4-BE49-F238E27FC236}">
                <a16:creationId xmlns:a16="http://schemas.microsoft.com/office/drawing/2014/main" id="{7D6E7D28-1B83-EFFF-74A3-DC64A6F966EC}"/>
              </a:ext>
            </a:extLst>
          </p:cNvPr>
          <p:cNvSpPr/>
          <p:nvPr/>
        </p:nvSpPr>
        <p:spPr>
          <a:xfrm>
            <a:off x="0" y="0"/>
            <a:ext cx="12192000" cy="792480"/>
          </a:xfrm>
          <a:prstGeom prst="rect">
            <a:avLst/>
          </a:prstGeom>
          <a:solidFill>
            <a:srgbClr val="DEEDFB"/>
          </a:solidFill>
          <a:ln/>
        </p:spPr>
        <p:txBody>
          <a:bodyPr/>
          <a:lstStyle/>
          <a:p>
            <a:endParaRPr lang="fr-TN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365760" y="2743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74151"/>
                </a:solidFill>
              </a:defRPr>
            </a:pPr>
            <a:r>
              <a:rPr dirty="0"/>
              <a:t>Marché RLA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cours</a:t>
            </a:r>
            <a:r>
              <a:rPr dirty="0"/>
              <a:t> - Janvier 2026 (1/1)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79476" y="914400"/>
          <a:ext cx="11430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Projet</a:t>
                      </a:r>
                    </a:p>
                  </a:txBody>
                  <a:tcPr anchor="ctr">
                    <a:solidFill>
                      <a:srgbClr val="0369A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Désignation</a:t>
                      </a:r>
                    </a:p>
                  </a:txBody>
                  <a:tcPr anchor="ctr">
                    <a:solidFill>
                      <a:srgbClr val="0369A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Entrepreneur</a:t>
                      </a:r>
                    </a:p>
                  </a:txBody>
                  <a:tcPr anchor="ctr">
                    <a:solidFill>
                      <a:srgbClr val="0369A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Observation</a:t>
                      </a:r>
                    </a:p>
                  </a:txBody>
                  <a:tcPr anchor="ctr">
                    <a:solidFill>
                      <a:srgbClr val="0369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Lot07 - CSC Gafsa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Infructueux suite désistement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Lot09 - CSC Kebili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Infructueux suite CIA 11-2025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E.Préventif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16/2025 : Lot10 - CSC Tozeur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Infructueux suite désistement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Entretien FO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AO 83/2025 : Lot00 - CSC Gafsa, CSC Kebili, CSC Medenine, CSC Jerba, CSC Tataouine, CSC Tozeur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374151"/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B91C1C"/>
                          </a:solidFill>
                        </a:rPr>
                        <a:t>Infructueux suite décision de l'instance de validation</a:t>
                      </a: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2936</Words>
  <Application>Microsoft Macintosh PowerPoint</Application>
  <PresentationFormat>Grand écran</PresentationFormat>
  <Paragraphs>944</Paragraphs>
  <Slides>16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Arial Rounded MT Bold</vt:lpstr>
      <vt:lpstr>HeronSans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Marchés RLA 2025 - Zone Sud</dc:title>
  <dc:subject>Rapport Marchés RLA Zone Sud</dc:subject>
  <dc:creator>Nabil Derouiche</dc:creator>
  <cp:lastModifiedBy>Nabil.Derouiche</cp:lastModifiedBy>
  <cp:revision>17</cp:revision>
  <dcterms:created xsi:type="dcterms:W3CDTF">2024-11-07T13:12:49Z</dcterms:created>
  <dcterms:modified xsi:type="dcterms:W3CDTF">2026-03-02T23:18:10Z</dcterms:modified>
</cp:coreProperties>
</file>